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75" r:id="rId10"/>
    <p:sldId id="267" r:id="rId11"/>
    <p:sldId id="268" r:id="rId12"/>
    <p:sldId id="274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8BDD-21F3-4896-9E19-4B3EA328D181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23B1-61F3-4B7B-9B12-44CEDA4D8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ppt%CD%BC%C6%AC%B4%F3%C8%AB&amp;in=28490&amp;cl=2&amp;lm=-1&amp;pn=204&amp;rn=1&amp;di=20431736595&amp;ln=2000&amp;fr=&amp;fmq=&amp;ic=&amp;s=&amp;se=&amp;sme=0&amp;tab=&amp;width=&amp;height=&amp;face=&amp;is=&amp;istype=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application data\360se6\User Data\temp\22488716-1_u_1.jpg"/>
          <p:cNvPicPr>
            <a:picLocks noChangeAspect="1" noChangeArrowheads="1"/>
          </p:cNvPicPr>
          <p:nvPr/>
        </p:nvPicPr>
        <p:blipFill>
          <a:blip r:embed="rId2"/>
          <a:srcRect l="14844" t="7500" r="17187" b="6249"/>
          <a:stretch>
            <a:fillRect/>
          </a:stretch>
        </p:blipFill>
        <p:spPr bwMode="auto">
          <a:xfrm>
            <a:off x="1500198" y="0"/>
            <a:ext cx="6286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14578" y="996719"/>
            <a:ext cx="5143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alt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 </a:t>
            </a:r>
            <a:r>
              <a:rPr kumimoji="0" 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踩踏伤现场急救原则</a:t>
            </a:r>
            <a:endParaRPr kumimoji="0" lang="zh-CN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71620" y="2068289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1、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赶快报警，立即呼叫，等待救援；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1604" y="3157365"/>
            <a:ext cx="6357982" cy="176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2、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在医务人员到达现场前，要在第一时间抓紧用科学的方法开展自救和互救。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571604" y="714356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3、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对无反应，但有呼吸心跳者，虽然无需马上心肺复苏，但是他们也在走向心跳骤停的路上，应保持气道通畅，密切观察呼吸脉搏，随时准备心肺复苏。等待救援。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620" y="3225008"/>
            <a:ext cx="6357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4、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对呼吸困难、神志淡漠、咯血的。这类伤者存在严重内出血、休克、气道窒息风险，随时可能心跳呼吸骤停。应保持气道通畅、下肢抬高。必要时给予心肺复苏。等待救援。鼓励安慰陪伴伤员。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643042" y="714356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5、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对神志清醒能喊叫但是活动障碍、肢体畸 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形的，谨记，这类伤者不可随意搬动，而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  是就地评估伤势进行现场急救。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5141" y="2500306"/>
            <a:ext cx="6340197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以免颈椎、腰椎、肢体骨折部位的二次损伤。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 rot="10800000" flipV="1">
            <a:off x="1571604" y="3429000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6、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对踩踏事故发生后，所有能爬起来，走到 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一边的都是轻伤，不是重点关注对象。但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是，也不能忽视轻伤者中有可能出现潜在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内脏损伤出血。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500166" y="1276275"/>
            <a:ext cx="6215106" cy="365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7、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对于存活的伤员，初步检查伤势，进行止血、包扎、固定。胸部外伤导致呼吸困难或反常呼吸的伤者，往往是多处多段肋骨骨折。此时，可用毛巾、三角巾等进行临时固定，尽快送医院处理。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46" y="708141"/>
            <a:ext cx="700089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肋骨骨折固定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方法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： 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    1、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选用一定厚度的毛巾、衣服，放于伤侧前后过中线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。</a:t>
            </a:r>
            <a:endParaRPr lang="en-US" altLang="zh-CN" sz="2400" dirty="0" smtClean="0">
              <a:latin typeface="隶书" pitchFamily="49" charset="-122"/>
              <a:ea typeface="隶书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    2、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叠瓦状固定，从下往上固定，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  <a:cs typeface="Times New Roman" pitchFamily="18" charset="0"/>
              </a:rPr>
              <a:t>胸腔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是锥形的，上面小，下面大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。固定时要让伤员呼气。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  <a:cs typeface="Times New Roman" pitchFamily="18" charset="0"/>
              </a:rPr>
              <a:t>  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吸气的时候胸腔是扩大的，呼气的时候胸腔是缩小的，下面就会松动。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3、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在固定第二根、第三根三角巾时，要覆盖前一根的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1/3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Times New Roman" pitchFamily="18" charset="0"/>
              </a:rPr>
              <a:t>。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835150" y="928688"/>
            <a:ext cx="5832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8000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谢  谢  大  家</a:t>
            </a:r>
          </a:p>
        </p:txBody>
      </p:sp>
      <p:pic>
        <p:nvPicPr>
          <p:cNvPr id="4" name="Picture 4" descr="http://t1.baidu.com/it/u=3534158384,1803693614&amp;fm=0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143375"/>
            <a:ext cx="137953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" descr="示例图片_03.jpg"/>
          <p:cNvPicPr>
            <a:picLocks noChangeAspect="1" noChangeArrowheads="1"/>
          </p:cNvPicPr>
          <p:nvPr/>
        </p:nvPicPr>
        <p:blipFill>
          <a:blip r:embed="rId5"/>
          <a:srcRect t="6558"/>
          <a:stretch>
            <a:fillRect/>
          </a:stretch>
        </p:blipFill>
        <p:spPr bwMode="auto">
          <a:xfrm>
            <a:off x="3419475" y="2708275"/>
            <a:ext cx="23764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t1.baidu.com/it/u=3534158384,1803693614&amp;fm=0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138613"/>
            <a:ext cx="13652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357454" y="785794"/>
            <a:ext cx="4500562" cy="646331"/>
          </a:xfrm>
          <a:prstGeom prst="rect">
            <a:avLst/>
          </a:prstGeom>
          <a:solidFill>
            <a:srgbClr val="F8FBF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alt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 </a:t>
            </a:r>
            <a:r>
              <a:rPr kumimoji="0" 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踩踏事</a:t>
            </a:r>
            <a:r>
              <a:rPr kumimoji="0" lang="zh-CN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故诱</a:t>
            </a:r>
            <a:r>
              <a:rPr kumimoji="0" 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发因素</a:t>
            </a:r>
            <a:endParaRPr kumimoji="0" lang="zh-CN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4480" y="2085795"/>
            <a:ext cx="58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    事故常发生于学校、车站、机场、广   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场、球场、灯会等人员聚集地方，</a:t>
            </a:r>
            <a:endParaRPr lang="zh-CN" altLang="en-US" sz="24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00" y="4086059"/>
            <a:ext cx="50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事故的发生时间常见于节日、大型活动、聚会等等。</a:t>
            </a:r>
            <a:endParaRPr lang="zh-CN" altLang="en-US" sz="2400" dirty="0"/>
          </a:p>
        </p:txBody>
      </p:sp>
      <p:sp>
        <p:nvSpPr>
          <p:cNvPr id="8" name="太阳形 7"/>
          <p:cNvSpPr>
            <a:spLocks noChangeArrowheads="1"/>
          </p:cNvSpPr>
          <p:nvPr/>
        </p:nvSpPr>
        <p:spPr bwMode="auto">
          <a:xfrm>
            <a:off x="1714483" y="2228845"/>
            <a:ext cx="428625" cy="414337"/>
          </a:xfrm>
          <a:prstGeom prst="sun">
            <a:avLst>
              <a:gd name="adj" fmla="val 25000"/>
            </a:avLst>
          </a:prstGeom>
          <a:solidFill>
            <a:srgbClr val="7030A0">
              <a:alpha val="7097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endParaRPr lang="zh-CN" altLang="en-US"/>
          </a:p>
        </p:txBody>
      </p:sp>
      <p:sp>
        <p:nvSpPr>
          <p:cNvPr id="9" name="太阳形 8"/>
          <p:cNvSpPr>
            <a:spLocks noChangeArrowheads="1"/>
          </p:cNvSpPr>
          <p:nvPr/>
        </p:nvSpPr>
        <p:spPr bwMode="auto">
          <a:xfrm>
            <a:off x="1714480" y="4229109"/>
            <a:ext cx="428625" cy="414337"/>
          </a:xfrm>
          <a:prstGeom prst="sun">
            <a:avLst>
              <a:gd name="adj" fmla="val 25000"/>
            </a:avLst>
          </a:prstGeom>
          <a:solidFill>
            <a:srgbClr val="7030A0">
              <a:alpha val="7097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administrator\application data\360se6\User Data\temp\397B0CAD7E95A4789FCB21EB3430F554.jpg"/>
          <p:cNvPicPr>
            <a:picLocks noChangeAspect="1" noChangeArrowheads="1"/>
          </p:cNvPicPr>
          <p:nvPr/>
        </p:nvPicPr>
        <p:blipFill>
          <a:blip r:embed="rId3"/>
          <a:srcRect r="2606" b="369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4977482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2014</a:t>
            </a:r>
            <a:r>
              <a:rPr lang="zh-CN" altLang="en-US" sz="2800" b="1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年最后一天</a:t>
            </a:r>
            <a:endParaRPr lang="zh-CN" altLang="en-US" sz="2800" b="1" dirty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16" y="1142984"/>
            <a:ext cx="4929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alt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 </a:t>
            </a:r>
            <a:r>
              <a:rPr kumimoji="0" 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踩踏</a:t>
            </a:r>
            <a:r>
              <a:rPr kumimoji="0" lang="zh-CN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事故</a:t>
            </a:r>
            <a:r>
              <a:rPr kumimoji="0" 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伤害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  <a:cs typeface="Arial" pitchFamily="34" charset="0"/>
              </a:rPr>
              <a:t>的</a:t>
            </a:r>
            <a:r>
              <a:rPr kumimoji="0" 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特点</a:t>
            </a:r>
            <a:endParaRPr kumimoji="0" lang="zh-CN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57290" y="2143116"/>
            <a:ext cx="6858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    胸部受到踩压，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合并肋骨骨折、气胸、血胸、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  <a:cs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心脏或肺挫伤，导致呼吸突然停止死亡。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57322" y="3643314"/>
            <a:ext cx="66437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头面部受到踩踏，可引起眼结膜出血，耳鼻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出血、耳鸣或鼓膜穿孔引起耳聋，还可引起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视力减退、失明。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太阳形 5"/>
          <p:cNvSpPr>
            <a:spLocks noChangeArrowheads="1"/>
          </p:cNvSpPr>
          <p:nvPr/>
        </p:nvSpPr>
        <p:spPr bwMode="auto">
          <a:xfrm>
            <a:off x="1428728" y="2285992"/>
            <a:ext cx="428625" cy="414337"/>
          </a:xfrm>
          <a:prstGeom prst="sun">
            <a:avLst>
              <a:gd name="adj" fmla="val 25000"/>
            </a:avLst>
          </a:prstGeom>
          <a:solidFill>
            <a:srgbClr val="7030A0">
              <a:alpha val="7097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endParaRPr lang="zh-CN" altLang="en-US"/>
          </a:p>
        </p:txBody>
      </p:sp>
      <p:sp>
        <p:nvSpPr>
          <p:cNvPr id="7" name="太阳形 6"/>
          <p:cNvSpPr>
            <a:spLocks noChangeArrowheads="1"/>
          </p:cNvSpPr>
          <p:nvPr/>
        </p:nvSpPr>
        <p:spPr bwMode="auto">
          <a:xfrm>
            <a:off x="1428731" y="3800481"/>
            <a:ext cx="428625" cy="414337"/>
          </a:xfrm>
          <a:prstGeom prst="sun">
            <a:avLst>
              <a:gd name="adj" fmla="val 25000"/>
            </a:avLst>
          </a:prstGeom>
          <a:solidFill>
            <a:srgbClr val="7030A0">
              <a:alpha val="7097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43206" y="928670"/>
            <a:ext cx="38576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alt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 </a:t>
            </a:r>
            <a:r>
              <a:rPr kumimoji="0" lang="zh-CN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踩踏伤的防</a:t>
            </a:r>
            <a:r>
              <a:rPr kumimoji="0" lang="zh-CN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  <a:cs typeface="Arial" pitchFamily="34" charset="0"/>
              </a:rPr>
              <a:t>范</a:t>
            </a:r>
            <a:endParaRPr kumimoji="0" lang="zh-CN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Picture 4" descr="c:\documents and settings\administrator\application data\360se6\User Data\temp\21833715_491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4572000" cy="4714884"/>
          </a:xfrm>
          <a:prstGeom prst="rect">
            <a:avLst/>
          </a:prstGeom>
          <a:noFill/>
        </p:spPr>
      </p:pic>
      <p:pic>
        <p:nvPicPr>
          <p:cNvPr id="5" name="Picture 4" descr="c:\documents and settings\administrator\application data\360se6\User Data\temp\c89cdc7adf96158f9fd7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16"/>
            <a:ext cx="457200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dministrator\application data\360se6\User Data\temp\21833716_4677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924279"/>
          </a:xfrm>
          <a:prstGeom prst="rect">
            <a:avLst/>
          </a:prstGeom>
          <a:noFill/>
        </p:spPr>
      </p:pic>
      <p:pic>
        <p:nvPicPr>
          <p:cNvPr id="4" name="Picture 2" descr="c:\documents and settings\administrator\application data\360se6\User Data\temp\21833717_9964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924279"/>
          </a:xfrm>
          <a:prstGeom prst="rect">
            <a:avLst/>
          </a:prstGeom>
          <a:noFill/>
        </p:spPr>
      </p:pic>
      <p:pic>
        <p:nvPicPr>
          <p:cNvPr id="11" name="Picture 2" descr="c:\documents and settings\administrator\application data\360se6\User Data\temp\t01e2531dd7b87bc081.jpg"/>
          <p:cNvPicPr>
            <a:picLocks noChangeAspect="1" noChangeArrowheads="1"/>
          </p:cNvPicPr>
          <p:nvPr/>
        </p:nvPicPr>
        <p:blipFill>
          <a:blip r:embed="rId5"/>
          <a:srcRect l="53594" t="52709"/>
          <a:stretch>
            <a:fillRect/>
          </a:stretch>
        </p:blipFill>
        <p:spPr bwMode="auto">
          <a:xfrm>
            <a:off x="0" y="4143380"/>
            <a:ext cx="2143108" cy="2714620"/>
          </a:xfrm>
          <a:prstGeom prst="rect">
            <a:avLst/>
          </a:prstGeom>
          <a:noFill/>
        </p:spPr>
      </p:pic>
      <p:pic>
        <p:nvPicPr>
          <p:cNvPr id="7" name="Picture 2" descr="c:\documents and settings\administrator\application data\360se6\User Data\temp\6722E6712009A25BAB51B7DCC5E19A21.jpg"/>
          <p:cNvPicPr>
            <a:picLocks noChangeAspect="1" noChangeArrowheads="1"/>
          </p:cNvPicPr>
          <p:nvPr/>
        </p:nvPicPr>
        <p:blipFill>
          <a:blip r:embed="rId6"/>
          <a:srcRect l="-1" b="49371"/>
          <a:stretch>
            <a:fillRect/>
          </a:stretch>
        </p:blipFill>
        <p:spPr bwMode="auto">
          <a:xfrm>
            <a:off x="5715008" y="4143380"/>
            <a:ext cx="3428992" cy="2714619"/>
          </a:xfrm>
          <a:prstGeom prst="rect">
            <a:avLst/>
          </a:prstGeom>
          <a:noFill/>
        </p:spPr>
      </p:pic>
      <p:pic>
        <p:nvPicPr>
          <p:cNvPr id="8" name="Picture 2" descr="c:\documents and settings\administrator\application data\360se6\User Data\temp\t01a31899e8d15b53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4467" y="4143380"/>
            <a:ext cx="2773351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documents and settings\administrator\application data\360se6\User Data\temp\t01b0e701675a639169.jpg"/>
          <p:cNvPicPr>
            <a:picLocks noChangeAspect="1" noChangeArrowheads="1"/>
          </p:cNvPicPr>
          <p:nvPr/>
        </p:nvPicPr>
        <p:blipFill>
          <a:blip r:embed="rId3"/>
          <a:srcRect l="3571" t="5000" r="3571" b="375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application data\360se6\User Data\temp\E12C0D04A3F804D8AA9F0FC22B958B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3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administrator\application data\360se6\User Data\temp\u=1592774096,2094635709&amp;fm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documents and settings\administrator\application data\360se6\User Data\temp\t017d8868d56fdba6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4071966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administrator\application data\360se6\User Data\temp\t018329b23f1c4858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5072066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5714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防范七</a:t>
            </a:r>
            <a:endParaRPr lang="zh-CN" altLang="en-US" sz="2800" dirty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t="3124" r="43542" b="67709"/>
          <a:stretch>
            <a:fillRect/>
          </a:stretch>
        </p:blipFill>
        <p:spPr bwMode="auto">
          <a:xfrm>
            <a:off x="0" y="214290"/>
            <a:ext cx="5286380" cy="2000264"/>
          </a:xfrm>
          <a:prstGeom prst="rect">
            <a:avLst/>
          </a:prstGeom>
          <a:noFill/>
        </p:spPr>
      </p:pic>
      <p:pic>
        <p:nvPicPr>
          <p:cNvPr id="7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t="29167" r="63281" b="61458"/>
          <a:stretch>
            <a:fillRect/>
          </a:stretch>
        </p:blipFill>
        <p:spPr bwMode="auto">
          <a:xfrm>
            <a:off x="642942" y="1643050"/>
            <a:ext cx="3357554" cy="642942"/>
          </a:xfrm>
          <a:prstGeom prst="rect">
            <a:avLst/>
          </a:prstGeom>
          <a:noFill/>
        </p:spPr>
      </p:pic>
      <p:pic>
        <p:nvPicPr>
          <p:cNvPr id="8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t="45833" r="47656" b="38542"/>
          <a:stretch>
            <a:fillRect/>
          </a:stretch>
        </p:blipFill>
        <p:spPr bwMode="auto">
          <a:xfrm>
            <a:off x="642942" y="2285992"/>
            <a:ext cx="4786314" cy="1071570"/>
          </a:xfrm>
          <a:prstGeom prst="rect">
            <a:avLst/>
          </a:prstGeom>
          <a:noFill/>
        </p:spPr>
      </p:pic>
      <p:pic>
        <p:nvPicPr>
          <p:cNvPr id="9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t="60417" r="46875" b="17708"/>
          <a:stretch>
            <a:fillRect/>
          </a:stretch>
        </p:blipFill>
        <p:spPr bwMode="auto">
          <a:xfrm>
            <a:off x="642942" y="3357562"/>
            <a:ext cx="4786314" cy="1500198"/>
          </a:xfrm>
          <a:prstGeom prst="rect">
            <a:avLst/>
          </a:prstGeom>
          <a:noFill/>
        </p:spPr>
      </p:pic>
      <p:pic>
        <p:nvPicPr>
          <p:cNvPr id="10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l="52344" t="59375" r="23828"/>
          <a:stretch>
            <a:fillRect/>
          </a:stretch>
        </p:blipFill>
        <p:spPr bwMode="auto">
          <a:xfrm>
            <a:off x="4500562" y="4071942"/>
            <a:ext cx="2214578" cy="2786058"/>
          </a:xfrm>
          <a:prstGeom prst="rect">
            <a:avLst/>
          </a:prstGeom>
          <a:noFill/>
        </p:spPr>
      </p:pic>
      <p:pic>
        <p:nvPicPr>
          <p:cNvPr id="11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l="4687" t="83276" r="25365"/>
          <a:stretch>
            <a:fillRect/>
          </a:stretch>
        </p:blipFill>
        <p:spPr bwMode="auto">
          <a:xfrm>
            <a:off x="285720" y="5572140"/>
            <a:ext cx="6500858" cy="1214422"/>
          </a:xfrm>
          <a:prstGeom prst="rect">
            <a:avLst/>
          </a:prstGeom>
          <a:noFill/>
        </p:spPr>
      </p:pic>
      <p:pic>
        <p:nvPicPr>
          <p:cNvPr id="12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l="75781" t="59375" r="781" b="1042"/>
          <a:stretch>
            <a:fillRect/>
          </a:stretch>
        </p:blipFill>
        <p:spPr bwMode="auto">
          <a:xfrm>
            <a:off x="6572264" y="4143404"/>
            <a:ext cx="2143140" cy="2714596"/>
          </a:xfrm>
          <a:prstGeom prst="rect">
            <a:avLst/>
          </a:prstGeom>
          <a:noFill/>
        </p:spPr>
      </p:pic>
      <p:pic>
        <p:nvPicPr>
          <p:cNvPr id="13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l="60938" t="31250" b="37500"/>
          <a:stretch>
            <a:fillRect/>
          </a:stretch>
        </p:blipFill>
        <p:spPr bwMode="auto">
          <a:xfrm>
            <a:off x="5572132" y="2143116"/>
            <a:ext cx="3571868" cy="2143140"/>
          </a:xfrm>
          <a:prstGeom prst="rect">
            <a:avLst/>
          </a:prstGeom>
          <a:noFill/>
        </p:spPr>
      </p:pic>
      <p:pic>
        <p:nvPicPr>
          <p:cNvPr id="14" name="Picture 6" descr="c:\documents and settings\administrator\application data\360se6\User Data\temp\201502171424175093667.jpg"/>
          <p:cNvPicPr>
            <a:picLocks noChangeAspect="1" noChangeArrowheads="1"/>
          </p:cNvPicPr>
          <p:nvPr/>
        </p:nvPicPr>
        <p:blipFill>
          <a:blip r:embed="rId2"/>
          <a:srcRect l="63281" b="67708"/>
          <a:stretch>
            <a:fillRect/>
          </a:stretch>
        </p:blipFill>
        <p:spPr bwMode="auto">
          <a:xfrm>
            <a:off x="5786446" y="-24"/>
            <a:ext cx="335755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517</Words>
  <Application>Microsoft Office PowerPoint</Application>
  <PresentationFormat>全屏显示(4:3)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张宗奎</cp:lastModifiedBy>
  <cp:revision>109</cp:revision>
  <dcterms:created xsi:type="dcterms:W3CDTF">2015-11-19T10:13:14Z</dcterms:created>
  <dcterms:modified xsi:type="dcterms:W3CDTF">2016-11-24T03:07:40Z</dcterms:modified>
</cp:coreProperties>
</file>