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3" r:id="rId2"/>
    <p:sldId id="305" r:id="rId3"/>
    <p:sldId id="359" r:id="rId4"/>
    <p:sldId id="351" r:id="rId5"/>
    <p:sldId id="355" r:id="rId6"/>
    <p:sldId id="367" r:id="rId7"/>
    <p:sldId id="341" r:id="rId8"/>
    <p:sldId id="340" r:id="rId9"/>
    <p:sldId id="339" r:id="rId10"/>
    <p:sldId id="342" r:id="rId11"/>
    <p:sldId id="364" r:id="rId12"/>
    <p:sldId id="363" r:id="rId13"/>
    <p:sldId id="346" r:id="rId14"/>
    <p:sldId id="347" r:id="rId15"/>
    <p:sldId id="348" r:id="rId16"/>
    <p:sldId id="349" r:id="rId17"/>
    <p:sldId id="265" r:id="rId18"/>
    <p:sldId id="281" r:id="rId19"/>
    <p:sldId id="350" r:id="rId20"/>
    <p:sldId id="312" r:id="rId21"/>
    <p:sldId id="362" r:id="rId22"/>
    <p:sldId id="320" r:id="rId23"/>
    <p:sldId id="298" r:id="rId24"/>
    <p:sldId id="353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00"/>
    <a:srgbClr val="FFCC66"/>
    <a:srgbClr val="006666"/>
    <a:srgbClr val="A50021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24" autoAdjust="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0D512-0623-463F-A0F7-F1B15EB53A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0820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EE3B76-05AC-47E5-B05F-066D2FF8F2A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2529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2056FB-D0F0-44C4-A7F0-32453B2312DE}" type="slidenum">
              <a:rPr lang="en-US" altLang="zh-CN"/>
              <a:pPr eaLnBrk="1" hangingPunct="1"/>
              <a:t>7</a:t>
            </a:fld>
            <a:endParaRPr lang="en-US" altLang="zh-CN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1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DB9E040-CD54-49AB-9F83-DB63B109A070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1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DA4F55B-ED16-457A-8D12-6BEAE32EEFC5}" type="slidenum">
              <a:rPr lang="en-US" altLang="zh-CN"/>
              <a:pPr eaLnBrk="1" hangingPunct="1"/>
              <a:t>9</a:t>
            </a:fld>
            <a:endParaRPr lang="en-US" altLang="zh-CN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spcBef>
                <a:spcPct val="40000"/>
              </a:spcBef>
            </a:pPr>
            <a:endParaRPr lang="en-US" altLang="zh-CN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6450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048BA83-542E-4AC2-8E5F-DDC4A6C9F6D0}" type="slidenum">
              <a:rPr lang="en-US" altLang="zh-CN"/>
              <a:pPr eaLnBrk="1" hangingPunct="1"/>
              <a:t>20</a:t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2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0A362-FA42-4662-8FD9-01E75529D5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442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7F1BA-0E92-4D47-9C7A-A72F56130D9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5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5413"/>
            <a:ext cx="2057400" cy="60007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5413"/>
            <a:ext cx="6019800" cy="60007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A5591-B209-4573-85EF-7F046373E35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7052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  <a:effectLst/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06AE3-5E08-4E70-B950-6E5588961C1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606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9144000" y="2781300"/>
            <a:ext cx="914400" cy="914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34BB3-4999-4D07-9511-99C09A03290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320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EA6E5-C97D-441C-92E2-270D0EF1DC7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635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D3FB7-5DE1-4A20-85AE-197DD1A7821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6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59864-35B5-4161-98E4-46598ABC57B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260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effectLst/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6FEB6-E4E9-4E70-822C-C6003E4B35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177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28A25-3582-448A-94AD-EE5F6385CE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860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356A2-05BD-40B5-8D91-984806C718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284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0C174-DA64-4658-BAFA-7E09BFD75D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962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84272-4542-44AA-BF6D-1D17BC60A85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628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幻灯模版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第一级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0"/>
            <a:endParaRPr lang="zh-CN" altLang="en-US" smtClean="0"/>
          </a:p>
          <a:p>
            <a:pPr lvl="2"/>
            <a:endParaRPr lang="zh-CN" altLang="en-US" smtClean="0"/>
          </a:p>
          <a:p>
            <a:pPr lvl="3"/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D69C14-7A8C-4FE3-B4D2-54784D944B55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2" name="图片 7" descr="幻灯-内页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-107950"/>
            <a:ext cx="9447213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2571750" y="6488113"/>
            <a:ext cx="40068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00B050"/>
                </a:solidFill>
              </a:rPr>
              <a:t>走进社区</a:t>
            </a:r>
            <a:r>
              <a:rPr lang="en-US" b="1" dirty="0">
                <a:solidFill>
                  <a:srgbClr val="00B050"/>
                </a:solidFill>
              </a:rPr>
              <a:t>  </a:t>
            </a:r>
            <a:r>
              <a:rPr lang="zh-CN" altLang="en-US" b="1" dirty="0">
                <a:solidFill>
                  <a:srgbClr val="00B050"/>
                </a:solidFill>
              </a:rPr>
              <a:t>展海淀家庭医生式服务风采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A5002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2843213" y="2492375"/>
            <a:ext cx="41052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solidFill>
                  <a:srgbClr val="CC0066"/>
                </a:solidFill>
                <a:ea typeface="黑体" panose="02010609060101010101" pitchFamily="49" charset="-122"/>
              </a:rPr>
              <a:t>病 情 监 测</a:t>
            </a:r>
          </a:p>
        </p:txBody>
      </p:sp>
      <p:pic>
        <p:nvPicPr>
          <p:cNvPr id="2051" name="图片 7" descr="幻灯-封面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115888"/>
            <a:ext cx="9526588" cy="714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4500563" y="2428875"/>
            <a:ext cx="4572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>
                <a:solidFill>
                  <a:srgbClr val="C00000"/>
                </a:solidFill>
                <a:latin typeface="宋体" panose="02010600030101010101" pitchFamily="2" charset="-122"/>
              </a:rPr>
              <a:t>糖尿病</a:t>
            </a:r>
            <a:endParaRPr lang="en-US" altLang="zh-CN" sz="5400" b="1">
              <a:solidFill>
                <a:srgbClr val="C00000"/>
              </a:solidFill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5400" b="1">
                <a:solidFill>
                  <a:srgbClr val="C0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5400" b="1">
                <a:solidFill>
                  <a:srgbClr val="C00000"/>
                </a:solidFill>
                <a:latin typeface="宋体" panose="02010600030101010101" pitchFamily="2" charset="-122"/>
              </a:rPr>
              <a:t>血糖管理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4572000" y="5214938"/>
            <a:ext cx="385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海淀区社区卫生服务管理中心</a:t>
            </a:r>
            <a:endParaRPr lang="en-US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2012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目录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2292350" y="2754313"/>
            <a:ext cx="48006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2049463" y="2647950"/>
            <a:ext cx="182562" cy="182563"/>
            <a:chOff x="1239" y="1515"/>
            <a:chExt cx="115" cy="115"/>
          </a:xfrm>
        </p:grpSpPr>
        <p:sp>
          <p:nvSpPr>
            <p:cNvPr id="12299" name="AutoShape 5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00" name="AutoShape 6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111500" y="2170113"/>
            <a:ext cx="2646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糖尿病的危害</a:t>
            </a:r>
            <a:endParaRPr lang="en-US" altLang="zh-CN" sz="32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2292350" y="3640138"/>
            <a:ext cx="48006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295" name="Group 10"/>
          <p:cNvGrpSpPr>
            <a:grpSpLocks/>
          </p:cNvGrpSpPr>
          <p:nvPr/>
        </p:nvGrpSpPr>
        <p:grpSpPr bwMode="auto">
          <a:xfrm>
            <a:off x="2049463" y="3533775"/>
            <a:ext cx="182562" cy="182563"/>
            <a:chOff x="1239" y="1515"/>
            <a:chExt cx="115" cy="115"/>
          </a:xfrm>
        </p:grpSpPr>
        <p:sp>
          <p:nvSpPr>
            <p:cNvPr id="12297" name="AutoShape 11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298" name="AutoShape 12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2296" name="Text Box 19"/>
          <p:cNvSpPr txBox="1">
            <a:spLocks noChangeArrowheads="1"/>
          </p:cNvSpPr>
          <p:nvPr/>
        </p:nvSpPr>
        <p:spPr bwMode="auto">
          <a:xfrm>
            <a:off x="3098800" y="3048000"/>
            <a:ext cx="305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如何管理糖尿病</a:t>
            </a:r>
            <a:endParaRPr lang="en-US" altLang="zh-CN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糖尿病管理</a:t>
            </a: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b="1" smtClean="0">
                <a:latin typeface="楷体_GB2312" pitchFamily="49" charset="-122"/>
                <a:ea typeface="楷体_GB2312" pitchFamily="49" charset="-122"/>
              </a:rPr>
              <a:t>   糖尿病是一种复杂的慢性终身疾病</a:t>
            </a:r>
            <a:endParaRPr lang="en-US" altLang="zh-CN" b="1" smtClean="0"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CN" b="1" smtClean="0"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 smtClean="0">
                <a:latin typeface="楷体_GB2312" pitchFamily="49" charset="-122"/>
                <a:ea typeface="楷体_GB2312" pitchFamily="49" charset="-122"/>
              </a:rPr>
              <a:t>   长期并随病程的进展不断调整的管理过程</a:t>
            </a:r>
          </a:p>
          <a:p>
            <a:endParaRPr lang="zh-CN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smtClean="0">
                <a:latin typeface="楷体_GB2312" pitchFamily="49" charset="-122"/>
                <a:ea typeface="楷体_GB2312" pitchFamily="49" charset="-122"/>
              </a:rPr>
              <a:t>综合性管理</a:t>
            </a:r>
            <a:endParaRPr lang="zh-CN" altLang="en-US" sz="4400" smtClean="0"/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2828925"/>
          </a:xfrm>
        </p:spPr>
        <p:txBody>
          <a:bodyPr/>
          <a:lstStyle/>
          <a:p>
            <a:pPr lvl="1"/>
            <a:r>
              <a:rPr lang="zh-CN" altLang="en-US" sz="3200" b="1" smtClean="0">
                <a:latin typeface="楷体_GB2312" pitchFamily="49" charset="-122"/>
                <a:ea typeface="楷体_GB2312" pitchFamily="49" charset="-122"/>
              </a:rPr>
              <a:t>饮食控制、运动、血糖监测、糖尿病自我管理教育和药物治疗 </a:t>
            </a:r>
          </a:p>
          <a:p>
            <a:pPr lvl="1"/>
            <a:r>
              <a:rPr lang="zh-CN" altLang="en-US" sz="3200" b="1" smtClean="0">
                <a:latin typeface="楷体_GB2312" pitchFamily="49" charset="-122"/>
                <a:ea typeface="楷体_GB2312" pitchFamily="49" charset="-122"/>
              </a:rPr>
              <a:t>降糖、降压、调脂、改变不良生活习惯</a:t>
            </a:r>
          </a:p>
          <a:p>
            <a:endParaRPr lang="zh-CN" alt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zh-CN" altLang="en-US" smtClean="0"/>
              <a:t>注意饮食</a:t>
            </a:r>
          </a:p>
        </p:txBody>
      </p:sp>
      <p:pic>
        <p:nvPicPr>
          <p:cNvPr id="15363" name="Picture 4" descr="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16113"/>
            <a:ext cx="3713162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5454650" y="5013325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主食（谷薯类）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167313" y="4292600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蔬菜、水果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4806950" y="3573463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肉、蛋类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4446588" y="2852738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豆类或奶类</a:t>
            </a: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4152900" y="21336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油脂类</a:t>
            </a:r>
          </a:p>
        </p:txBody>
      </p:sp>
      <p:sp>
        <p:nvSpPr>
          <p:cNvPr id="9" name="流程图: 联系 8"/>
          <p:cNvSpPr/>
          <p:nvPr/>
        </p:nvSpPr>
        <p:spPr>
          <a:xfrm>
            <a:off x="2928926" y="419654"/>
            <a:ext cx="504056" cy="504056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984992" y="404664"/>
            <a:ext cx="50405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zh-CN" altLang="en-US" smtClean="0"/>
              <a:t>粗算法：每天吃多少合适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044575" y="2349500"/>
            <a:ext cx="7056438" cy="3743325"/>
          </a:xfrm>
          <a:prstGeom prst="rect">
            <a:avLst/>
          </a:prstGeom>
          <a:noFill/>
          <a:ln w="254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404938" y="2714625"/>
            <a:ext cx="655161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主食：通常在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～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两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(200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～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300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克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r>
              <a:rPr lang="en-US" altLang="zh-CN" sz="200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rPr>
              <a:t>根据不同体重</a:t>
            </a:r>
            <a:r>
              <a:rPr lang="en-US" altLang="zh-CN" sz="2000"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</a:p>
          <a:p>
            <a:pPr eaLnBrk="1" hangingPunct="1">
              <a:spcBef>
                <a:spcPct val="35000"/>
              </a:spcBef>
            </a:pP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副食：瘦肉：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～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两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(100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～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200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克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r>
              <a:rPr lang="en-US" altLang="zh-CN" sz="200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rPr>
              <a:t>根据不同肉类</a:t>
            </a:r>
            <a:r>
              <a:rPr lang="en-US" altLang="zh-CN" sz="2000"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            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鸡蛋：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个</a:t>
            </a:r>
          </a:p>
          <a:p>
            <a:pPr eaLnBrk="1" hangingPunct="1">
              <a:spcBef>
                <a:spcPct val="35000"/>
              </a:spcBef>
            </a:pP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            牛奶：半斤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(250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克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蔬菜：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斤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(500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克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) </a:t>
            </a:r>
            <a:r>
              <a:rPr lang="en-US" altLang="zh-CN" sz="200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rPr>
              <a:t>含糖量低的</a:t>
            </a:r>
            <a:r>
              <a:rPr lang="en-US" altLang="zh-CN" sz="2000"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水果：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～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两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(100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～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200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克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r>
              <a:rPr lang="en-US" altLang="zh-CN" sz="200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rPr>
              <a:t>根据含糖量的不同</a:t>
            </a:r>
            <a:r>
              <a:rPr lang="en-US" altLang="zh-CN" sz="2000"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</a:p>
        </p:txBody>
      </p:sp>
      <p:pic>
        <p:nvPicPr>
          <p:cNvPr id="16389" name="Picture 4" descr="0899 [Converted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22177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zh-CN" altLang="en-US" smtClean="0"/>
              <a:t>加强运动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187450" y="5229225"/>
            <a:ext cx="6768926" cy="503238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>
              <a:spcBef>
                <a:spcPct val="40000"/>
              </a:spcBef>
              <a:buFontTx/>
              <a:buNone/>
            </a:pPr>
            <a:r>
              <a:rPr lang="zh-CN" altLang="en-US" smtClean="0"/>
              <a:t>　</a:t>
            </a:r>
            <a:r>
              <a:rPr lang="zh-CN" altLang="en-US" b="1" smtClean="0"/>
              <a:t>宜选择中等强度的有氧运动，如</a:t>
            </a:r>
          </a:p>
          <a:p>
            <a:pPr lvl="1" algn="just">
              <a:lnSpc>
                <a:spcPct val="120000"/>
              </a:lnSpc>
              <a:spcBef>
                <a:spcPct val="40000"/>
              </a:spcBef>
            </a:pPr>
            <a:r>
              <a:rPr lang="zh-CN" altLang="en-US" b="1" smtClean="0"/>
              <a:t>快步走、慢跑、做广播操、打太极拳、爬楼梯、骑自行车、健美操、交谊舞及游泳等</a:t>
            </a:r>
          </a:p>
          <a:p>
            <a:pPr lvl="1" algn="just">
              <a:spcBef>
                <a:spcPct val="40000"/>
              </a:spcBef>
              <a:buFontTx/>
              <a:buNone/>
            </a:pPr>
            <a:endParaRPr lang="zh-CN" altLang="en-US" smtClean="0">
              <a:solidFill>
                <a:srgbClr val="990033"/>
              </a:solidFill>
            </a:endParaRPr>
          </a:p>
          <a:p>
            <a:pPr algn="just">
              <a:spcBef>
                <a:spcPct val="40000"/>
              </a:spcBef>
              <a:buFontTx/>
              <a:buNone/>
            </a:pPr>
            <a:endParaRPr lang="en-US" altLang="zh-CN" smtClean="0">
              <a:solidFill>
                <a:schemeClr val="bg1"/>
              </a:solidFill>
            </a:endParaRP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1273175" y="5232400"/>
            <a:ext cx="676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快步走最为简便、安全，可作为首选的运动方式</a:t>
            </a:r>
          </a:p>
        </p:txBody>
      </p:sp>
      <p:pic>
        <p:nvPicPr>
          <p:cNvPr id="17416" name="Picture 8" descr="0564 [Converted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84538"/>
            <a:ext cx="10366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0363 [Converted]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57563"/>
            <a:ext cx="13271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0572 [Converted]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141663"/>
            <a:ext cx="825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0616 [Converted]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57563"/>
            <a:ext cx="107315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0809 [Converted]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1289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流程图: 联系 11"/>
          <p:cNvSpPr/>
          <p:nvPr/>
        </p:nvSpPr>
        <p:spPr>
          <a:xfrm>
            <a:off x="2946000" y="419654"/>
            <a:ext cx="504056" cy="504056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857488" y="390150"/>
            <a:ext cx="64807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3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流程图: 联系 13"/>
          <p:cNvSpPr/>
          <p:nvPr/>
        </p:nvSpPr>
        <p:spPr bwMode="auto">
          <a:xfrm>
            <a:off x="525038" y="1743788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971550" y="1628775"/>
            <a:ext cx="5257800" cy="4537075"/>
          </a:xfrm>
          <a:prstGeom prst="bevel">
            <a:avLst>
              <a:gd name="adj" fmla="val 2463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zh-CN" altLang="en-US" smtClean="0"/>
              <a:t>出现下列情况之一时禁止运动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331913" y="1844675"/>
            <a:ext cx="4608512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合并各种急性感染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伴有各种心功能不全、心律失 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常，且活动后加重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严重糖尿病肾病、糖尿病足和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眼底病变</a:t>
            </a:r>
          </a:p>
          <a:p>
            <a:pPr eaLnBrk="1" hangingPunct="1">
              <a:spcBef>
                <a:spcPct val="35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新近发生的血栓 </a:t>
            </a:r>
          </a:p>
          <a:p>
            <a:pPr eaLnBrk="1" hangingPunct="1">
              <a:spcBef>
                <a:spcPct val="35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有明显酮症或酮症酸中毒 </a:t>
            </a:r>
          </a:p>
          <a:p>
            <a:pPr eaLnBrk="1" hangingPunct="1">
              <a:spcBef>
                <a:spcPct val="35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血糖控制不佳，即餐后血糖＞</a:t>
            </a:r>
          </a:p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14mmol/L</a:t>
            </a:r>
          </a:p>
          <a:p>
            <a:pPr eaLnBrk="1" hangingPunct="1">
              <a:spcBef>
                <a:spcPct val="50000"/>
              </a:spcBef>
            </a:pPr>
            <a:endParaRPr lang="en-US" altLang="zh-CN" sz="1600"/>
          </a:p>
        </p:txBody>
      </p:sp>
      <p:pic>
        <p:nvPicPr>
          <p:cNvPr id="18437" name="Picture 4" descr="0909 [Converted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73463"/>
            <a:ext cx="21590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流程图: 联系 11"/>
          <p:cNvSpPr/>
          <p:nvPr/>
        </p:nvSpPr>
        <p:spPr bwMode="auto">
          <a:xfrm>
            <a:off x="1447190" y="1932470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3" name="流程图: 联系 12"/>
          <p:cNvSpPr/>
          <p:nvPr/>
        </p:nvSpPr>
        <p:spPr bwMode="auto">
          <a:xfrm>
            <a:off x="1447190" y="2407522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4" name="流程图: 联系 13"/>
          <p:cNvSpPr/>
          <p:nvPr/>
        </p:nvSpPr>
        <p:spPr bwMode="auto">
          <a:xfrm>
            <a:off x="1447190" y="3227514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5" name="流程图: 联系 14"/>
          <p:cNvSpPr/>
          <p:nvPr/>
        </p:nvSpPr>
        <p:spPr bwMode="auto">
          <a:xfrm>
            <a:off x="1447190" y="4077072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6" name="流程图: 联系 15"/>
          <p:cNvSpPr/>
          <p:nvPr/>
        </p:nvSpPr>
        <p:spPr bwMode="auto">
          <a:xfrm>
            <a:off x="1447190" y="4581128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7" name="流程图: 联系 16"/>
          <p:cNvSpPr/>
          <p:nvPr/>
        </p:nvSpPr>
        <p:spPr bwMode="auto">
          <a:xfrm>
            <a:off x="1447190" y="5084622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监测血糖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1500188"/>
            <a:ext cx="8229600" cy="3571875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FontTx/>
              <a:buNone/>
            </a:pPr>
            <a:r>
              <a:rPr lang="zh-CN" altLang="en-US" sz="3200" b="1" smtClean="0"/>
              <a:t>监测血糖有不同时间点：</a:t>
            </a:r>
            <a:endParaRPr lang="en-US" altLang="zh-CN" sz="3200" b="1" smtClean="0"/>
          </a:p>
          <a:p>
            <a:pPr lvl="1" eaLnBrk="1" hangingPunct="1">
              <a:spcBef>
                <a:spcPct val="35000"/>
              </a:spcBef>
              <a:buFontTx/>
              <a:buNone/>
            </a:pPr>
            <a:r>
              <a:rPr lang="zh-CN" altLang="en-US" sz="2800" b="1" smtClean="0"/>
              <a:t>空腹血糖</a:t>
            </a:r>
          </a:p>
          <a:p>
            <a:pPr lvl="1" eaLnBrk="1" hangingPunct="1">
              <a:spcBef>
                <a:spcPct val="35000"/>
              </a:spcBef>
              <a:buFontTx/>
              <a:buNone/>
            </a:pPr>
            <a:r>
              <a:rPr lang="zh-CN" altLang="en-US" sz="2800" b="1" smtClean="0"/>
              <a:t>餐后血糖</a:t>
            </a:r>
          </a:p>
          <a:p>
            <a:pPr lvl="1" eaLnBrk="1" hangingPunct="1">
              <a:spcBef>
                <a:spcPct val="35000"/>
              </a:spcBef>
              <a:buFontTx/>
              <a:buNone/>
            </a:pPr>
            <a:r>
              <a:rPr lang="zh-CN" altLang="en-US" sz="2800" b="1" smtClean="0"/>
              <a:t>餐前血糖</a:t>
            </a:r>
          </a:p>
          <a:p>
            <a:pPr lvl="1" eaLnBrk="1" hangingPunct="1">
              <a:spcBef>
                <a:spcPct val="35000"/>
              </a:spcBef>
              <a:buFontTx/>
              <a:buNone/>
            </a:pPr>
            <a:r>
              <a:rPr lang="zh-CN" altLang="en-US" sz="2800" b="1" smtClean="0"/>
              <a:t>睡前血糖</a:t>
            </a:r>
          </a:p>
          <a:p>
            <a:pPr lvl="1" eaLnBrk="1" hangingPunct="1">
              <a:spcBef>
                <a:spcPct val="35000"/>
              </a:spcBef>
              <a:buFontTx/>
              <a:buNone/>
            </a:pPr>
            <a:r>
              <a:rPr lang="zh-CN" altLang="en-US" sz="2800" b="1" smtClean="0"/>
              <a:t>凌晨</a:t>
            </a:r>
            <a:r>
              <a:rPr lang="en-US" altLang="zh-CN" sz="2800" b="1" smtClean="0"/>
              <a:t>3</a:t>
            </a:r>
            <a:r>
              <a:rPr lang="zh-CN" altLang="en-US" sz="2800" b="1" smtClean="0"/>
              <a:t>点的血糖</a:t>
            </a:r>
          </a:p>
          <a:p>
            <a:pPr lvl="1" eaLnBrk="1" hangingPunct="1">
              <a:spcBef>
                <a:spcPct val="55000"/>
              </a:spcBef>
              <a:buFontTx/>
              <a:buNone/>
            </a:pPr>
            <a:endParaRPr lang="zh-CN" altLang="en-US" smtClean="0"/>
          </a:p>
          <a:p>
            <a:pPr lvl="1" eaLnBrk="1" hangingPunct="1">
              <a:spcBef>
                <a:spcPct val="55000"/>
              </a:spcBef>
              <a:buFontTx/>
              <a:buNone/>
            </a:pPr>
            <a:endParaRPr lang="en-US" altLang="zh-CN" smtClean="0"/>
          </a:p>
        </p:txBody>
      </p:sp>
      <p:pic>
        <p:nvPicPr>
          <p:cNvPr id="19460" name="Picture 22" descr="w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500438"/>
            <a:ext cx="221615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流程图: 联系 7"/>
          <p:cNvSpPr/>
          <p:nvPr/>
        </p:nvSpPr>
        <p:spPr bwMode="auto">
          <a:xfrm>
            <a:off x="1392724" y="2357488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9" name="流程图: 联系 8"/>
          <p:cNvSpPr/>
          <p:nvPr/>
        </p:nvSpPr>
        <p:spPr bwMode="auto">
          <a:xfrm>
            <a:off x="1399984" y="2916280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" name="流程图: 联系 9"/>
          <p:cNvSpPr/>
          <p:nvPr/>
        </p:nvSpPr>
        <p:spPr bwMode="auto">
          <a:xfrm>
            <a:off x="1399984" y="3496840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1" name="流程图: 联系 10"/>
          <p:cNvSpPr/>
          <p:nvPr/>
        </p:nvSpPr>
        <p:spPr bwMode="auto">
          <a:xfrm>
            <a:off x="1414498" y="4091914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2" name="流程图: 联系 11"/>
          <p:cNvSpPr/>
          <p:nvPr/>
        </p:nvSpPr>
        <p:spPr bwMode="auto">
          <a:xfrm>
            <a:off x="1399984" y="4643446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3" name="流程图: 联系 12"/>
          <p:cNvSpPr/>
          <p:nvPr/>
        </p:nvSpPr>
        <p:spPr>
          <a:xfrm>
            <a:off x="3026524" y="419654"/>
            <a:ext cx="504056" cy="504056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928926" y="428604"/>
            <a:ext cx="64807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1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8" descr="0697 [Converted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49"/>
          <a:stretch>
            <a:fillRect/>
          </a:stretch>
        </p:blipFill>
        <p:spPr bwMode="auto">
          <a:xfrm>
            <a:off x="898525" y="3917950"/>
            <a:ext cx="16033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1"/>
          <p:cNvSpPr>
            <a:spLocks noChangeArrowheads="1"/>
          </p:cNvSpPr>
          <p:nvPr/>
        </p:nvSpPr>
        <p:spPr bwMode="auto">
          <a:xfrm>
            <a:off x="1625600" y="4421188"/>
            <a:ext cx="6546850" cy="1225550"/>
          </a:xfrm>
          <a:prstGeom prst="rect">
            <a:avLst/>
          </a:prstGeom>
          <a:solidFill>
            <a:schemeClr val="bg1"/>
          </a:solidFill>
          <a:ln w="254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769519"/>
            <a:ext cx="8424936" cy="2088233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zh-CN"/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监测糖化血红蛋白也很重要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5963"/>
            <a:ext cx="8229600" cy="19431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n-US" altLang="zh-CN" smtClean="0"/>
              <a:t>    </a:t>
            </a:r>
            <a:r>
              <a:rPr lang="zh-CN" altLang="en-US" b="1" smtClean="0"/>
              <a:t>糖化血红蛋白能准确反应过去</a:t>
            </a:r>
            <a:r>
              <a:rPr lang="en-US" altLang="zh-CN" b="1" smtClean="0"/>
              <a:t>2</a:t>
            </a:r>
            <a:r>
              <a:rPr lang="zh-CN" altLang="en-US" b="1" smtClean="0"/>
              <a:t>～</a:t>
            </a:r>
            <a:r>
              <a:rPr lang="en-US" altLang="zh-CN" b="1" smtClean="0"/>
              <a:t>3</a:t>
            </a:r>
            <a:r>
              <a:rPr lang="zh-CN" altLang="en-US" b="1" smtClean="0"/>
              <a:t>个月血糖控制的平均水平，是国际公认的糖尿病监控“金标准”</a:t>
            </a:r>
            <a:endParaRPr lang="en-US" altLang="zh-CN" b="1" smtClean="0"/>
          </a:p>
          <a:p>
            <a:pPr eaLnBrk="1" hangingPunct="1"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zh-CN" altLang="en-US" b="1" smtClean="0"/>
              <a:t>    自我血糖监测应和糖化血红蛋白相结合</a:t>
            </a:r>
          </a:p>
          <a:p>
            <a:pPr lvl="1" eaLnBrk="1" hangingPunct="1">
              <a:spcBef>
                <a:spcPct val="40000"/>
              </a:spcBef>
              <a:buFontTx/>
              <a:buNone/>
            </a:pPr>
            <a:r>
              <a:rPr lang="en-US" altLang="zh-CN" smtClean="0"/>
              <a:t>  </a:t>
            </a:r>
          </a:p>
        </p:txBody>
      </p:sp>
      <p:sp>
        <p:nvSpPr>
          <p:cNvPr id="8" name="流程图: 联系 7"/>
          <p:cNvSpPr/>
          <p:nvPr/>
        </p:nvSpPr>
        <p:spPr bwMode="auto">
          <a:xfrm>
            <a:off x="569142" y="2131270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9" name="流程图: 联系 8"/>
          <p:cNvSpPr/>
          <p:nvPr/>
        </p:nvSpPr>
        <p:spPr bwMode="auto">
          <a:xfrm>
            <a:off x="568580" y="3124282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0495" name="Text Box 50"/>
          <p:cNvSpPr txBox="1">
            <a:spLocks noChangeArrowheads="1"/>
          </p:cNvSpPr>
          <p:nvPr/>
        </p:nvSpPr>
        <p:spPr bwMode="auto">
          <a:xfrm>
            <a:off x="1731963" y="4581525"/>
            <a:ext cx="6223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A50021"/>
                </a:solidFill>
                <a:ea typeface="黑体" panose="02010609060101010101" pitchFamily="49" charset="-122"/>
              </a:rPr>
              <a:t>血糖没达标者，每</a:t>
            </a:r>
            <a:r>
              <a:rPr lang="en-US" altLang="zh-CN" sz="2400" b="1">
                <a:solidFill>
                  <a:srgbClr val="A50021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2400" b="1">
                <a:solidFill>
                  <a:srgbClr val="A50021"/>
                </a:solidFill>
                <a:ea typeface="黑体" panose="02010609060101010101" pitchFamily="49" charset="-122"/>
              </a:rPr>
              <a:t>个月测一次糖化血红蛋白；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A50021"/>
                </a:solidFill>
                <a:ea typeface="黑体" panose="02010609060101010101" pitchFamily="49" charset="-122"/>
              </a:rPr>
              <a:t>血糖达标者，每半年测一次</a:t>
            </a:r>
          </a:p>
        </p:txBody>
      </p:sp>
      <p:pic>
        <p:nvPicPr>
          <p:cNvPr id="20496" name="Picture 49" descr="0697 [Converted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7" b="41557"/>
          <a:stretch>
            <a:fillRect/>
          </a:stretch>
        </p:blipFill>
        <p:spPr bwMode="auto">
          <a:xfrm>
            <a:off x="3421063" y="3860800"/>
            <a:ext cx="1135062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zh-CN" altLang="en-US" smtClean="0"/>
              <a:t>健康教育自我管理</a:t>
            </a:r>
          </a:p>
        </p:txBody>
      </p:sp>
      <p:pic>
        <p:nvPicPr>
          <p:cNvPr id="21507" name="Picture 6" descr="0018 [Converted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4392613"/>
            <a:ext cx="19843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AutoShape 8"/>
          <p:cNvSpPr>
            <a:spLocks noChangeArrowheads="1"/>
          </p:cNvSpPr>
          <p:nvPr/>
        </p:nvSpPr>
        <p:spPr bwMode="auto">
          <a:xfrm rot="5400000">
            <a:off x="2123281" y="959644"/>
            <a:ext cx="3960813" cy="6264275"/>
          </a:xfrm>
          <a:prstGeom prst="wave">
            <a:avLst>
              <a:gd name="adj1" fmla="val 3171"/>
              <a:gd name="adj2" fmla="val 0"/>
            </a:avLst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908175" y="2255838"/>
            <a:ext cx="51847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了解糖尿病的病因、临床表现、诊断与治疗</a:t>
            </a:r>
          </a:p>
          <a:p>
            <a:pPr eaLnBrk="1" hangingPunct="1">
              <a:spcBef>
                <a:spcPct val="4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如何进行饮食控制和运动治疗</a:t>
            </a:r>
          </a:p>
          <a:p>
            <a:pPr eaLnBrk="1" hangingPunct="1">
              <a:spcBef>
                <a:spcPct val="4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正确服用降糖药物</a:t>
            </a:r>
          </a:p>
          <a:p>
            <a:pPr eaLnBrk="1" hangingPunct="1">
              <a:spcBef>
                <a:spcPct val="4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低血糖的识别及处理</a:t>
            </a:r>
          </a:p>
          <a:p>
            <a:pPr eaLnBrk="1" hangingPunct="1">
              <a:spcBef>
                <a:spcPct val="4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血糖、尿糖测定及胰岛素注射技术</a:t>
            </a:r>
          </a:p>
          <a:p>
            <a:pPr eaLnBrk="1" hangingPunct="1">
              <a:spcBef>
                <a:spcPct val="4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学会自我护理方法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并发症的护理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2" name="流程图: 联系 11"/>
          <p:cNvSpPr/>
          <p:nvPr/>
        </p:nvSpPr>
        <p:spPr bwMode="auto">
          <a:xfrm>
            <a:off x="1619672" y="2327442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3" name="流程图: 联系 12"/>
          <p:cNvSpPr/>
          <p:nvPr/>
        </p:nvSpPr>
        <p:spPr bwMode="auto">
          <a:xfrm>
            <a:off x="1619672" y="3263546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4" name="流程图: 联系 13"/>
          <p:cNvSpPr/>
          <p:nvPr/>
        </p:nvSpPr>
        <p:spPr bwMode="auto">
          <a:xfrm>
            <a:off x="1619672" y="4271658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5" name="流程图: 联系 14"/>
          <p:cNvSpPr/>
          <p:nvPr/>
        </p:nvSpPr>
        <p:spPr bwMode="auto">
          <a:xfrm>
            <a:off x="1619672" y="3752526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6" name="流程图: 联系 15"/>
          <p:cNvSpPr/>
          <p:nvPr/>
        </p:nvSpPr>
        <p:spPr bwMode="auto">
          <a:xfrm>
            <a:off x="1619672" y="5294284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7" name="流程图: 联系 16"/>
          <p:cNvSpPr/>
          <p:nvPr/>
        </p:nvSpPr>
        <p:spPr bwMode="auto">
          <a:xfrm>
            <a:off x="1619672" y="4790228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8794" y="357166"/>
            <a:ext cx="57663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5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529" name="TextBox 19"/>
          <p:cNvSpPr txBox="1">
            <a:spLocks noChangeArrowheads="1"/>
          </p:cNvSpPr>
          <p:nvPr/>
        </p:nvSpPr>
        <p:spPr bwMode="auto">
          <a:xfrm>
            <a:off x="1000125" y="1500188"/>
            <a:ext cx="541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通过参加健康教育，学习糖尿病知识：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目录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2292350" y="2754313"/>
            <a:ext cx="48006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2049463" y="2647950"/>
            <a:ext cx="182562" cy="182563"/>
            <a:chOff x="1239" y="1515"/>
            <a:chExt cx="115" cy="115"/>
          </a:xfrm>
        </p:grpSpPr>
        <p:sp>
          <p:nvSpPr>
            <p:cNvPr id="4107" name="AutoShape 5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08" name="AutoShape 6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11500" y="2170113"/>
            <a:ext cx="26463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高血糖的危害</a:t>
            </a:r>
            <a:endParaRPr lang="en-US" altLang="zh-CN" sz="32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2" name="Line 9"/>
          <p:cNvSpPr>
            <a:spLocks noChangeShapeType="1"/>
          </p:cNvSpPr>
          <p:nvPr/>
        </p:nvSpPr>
        <p:spPr bwMode="auto">
          <a:xfrm>
            <a:off x="2292350" y="3640138"/>
            <a:ext cx="48006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103" name="Group 10"/>
          <p:cNvGrpSpPr>
            <a:grpSpLocks/>
          </p:cNvGrpSpPr>
          <p:nvPr/>
        </p:nvGrpSpPr>
        <p:grpSpPr bwMode="auto">
          <a:xfrm>
            <a:off x="2049463" y="3533775"/>
            <a:ext cx="182562" cy="182563"/>
            <a:chOff x="1239" y="1515"/>
            <a:chExt cx="115" cy="115"/>
          </a:xfrm>
        </p:grpSpPr>
        <p:sp>
          <p:nvSpPr>
            <p:cNvPr id="4105" name="AutoShape 11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06" name="AutoShape 12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3098800" y="3048000"/>
            <a:ext cx="2646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如何管理血糖</a:t>
            </a:r>
            <a:endParaRPr lang="en-US" altLang="zh-CN" sz="32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zh-CN" altLang="en-US" smtClean="0"/>
              <a:t>坚持长期使用降糖药物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spcBef>
                <a:spcPct val="60000"/>
              </a:spcBef>
              <a:spcAft>
                <a:spcPct val="15000"/>
              </a:spcAft>
              <a:buFontTx/>
              <a:buNone/>
            </a:pPr>
            <a:r>
              <a:rPr lang="en-US" altLang="zh-CN" smtClean="0">
                <a:latin typeface="黑体" panose="02010609060101010101" pitchFamily="49" charset="-122"/>
              </a:rPr>
              <a:t>  </a:t>
            </a:r>
            <a:r>
              <a:rPr lang="zh-CN" altLang="en-US" b="1" smtClean="0">
                <a:latin typeface="黑体" panose="02010609060101010101" pitchFamily="49" charset="-122"/>
              </a:rPr>
              <a:t>口服降糖药</a:t>
            </a:r>
          </a:p>
          <a:p>
            <a:pPr lvl="1">
              <a:spcBef>
                <a:spcPct val="40000"/>
              </a:spcBef>
              <a:spcAft>
                <a:spcPct val="15000"/>
              </a:spcAft>
            </a:pPr>
            <a:r>
              <a:rPr lang="zh-CN" altLang="en-US" b="1" smtClean="0">
                <a:latin typeface="黑体" panose="02010609060101010101" pitchFamily="49" charset="-122"/>
              </a:rPr>
              <a:t>磺脲类</a:t>
            </a:r>
            <a:r>
              <a:rPr lang="en-US" altLang="zh-CN" b="1" smtClean="0">
                <a:latin typeface="黑体" panose="02010609060101010101" pitchFamily="49" charset="-122"/>
              </a:rPr>
              <a:t>(</a:t>
            </a:r>
            <a:r>
              <a:rPr lang="zh-CN" altLang="en-US" b="1" smtClean="0">
                <a:solidFill>
                  <a:srgbClr val="A50021"/>
                </a:solidFill>
                <a:latin typeface="黑体" panose="02010609060101010101" pitchFamily="49" charset="-122"/>
              </a:rPr>
              <a:t>如瑞易宁、糖适平、优降糖、达美康、亚莫利</a:t>
            </a:r>
            <a:r>
              <a:rPr lang="en-US" altLang="zh-CN" b="1" smtClean="0">
                <a:latin typeface="黑体" panose="02010609060101010101" pitchFamily="49" charset="-122"/>
              </a:rPr>
              <a:t>)</a:t>
            </a:r>
          </a:p>
          <a:p>
            <a:pPr lvl="1">
              <a:spcBef>
                <a:spcPct val="40000"/>
              </a:spcBef>
              <a:spcAft>
                <a:spcPct val="15000"/>
              </a:spcAft>
            </a:pPr>
            <a:r>
              <a:rPr lang="zh-CN" altLang="en-US" b="1" smtClean="0">
                <a:latin typeface="黑体" panose="02010609060101010101" pitchFamily="49" charset="-122"/>
              </a:rPr>
              <a:t>双胍类</a:t>
            </a:r>
            <a:r>
              <a:rPr lang="en-US" altLang="zh-CN" b="1" smtClean="0">
                <a:latin typeface="黑体" panose="02010609060101010101" pitchFamily="49" charset="-122"/>
              </a:rPr>
              <a:t>(</a:t>
            </a:r>
            <a:r>
              <a:rPr lang="zh-CN" altLang="en-US" b="1" smtClean="0">
                <a:solidFill>
                  <a:srgbClr val="A50021"/>
                </a:solidFill>
                <a:latin typeface="黑体" panose="02010609060101010101" pitchFamily="49" charset="-122"/>
              </a:rPr>
              <a:t>二甲双胍如格华止、迪化糖锭、甲福明</a:t>
            </a:r>
            <a:r>
              <a:rPr lang="en-US" altLang="zh-CN" b="1" smtClean="0">
                <a:latin typeface="黑体" panose="02010609060101010101" pitchFamily="49" charset="-122"/>
              </a:rPr>
              <a:t>)</a:t>
            </a:r>
          </a:p>
          <a:p>
            <a:pPr lvl="1">
              <a:spcBef>
                <a:spcPct val="40000"/>
              </a:spcBef>
              <a:spcAft>
                <a:spcPct val="15000"/>
              </a:spcAft>
            </a:pPr>
            <a:r>
              <a:rPr lang="el-GR" altLang="zh-CN" b="1" smtClean="0">
                <a:latin typeface="黑体" panose="02010609060101010101" pitchFamily="49" charset="-122"/>
                <a:cs typeface="Arial" panose="020B0604020202020204" pitchFamily="34" charset="0"/>
              </a:rPr>
              <a:t>α</a:t>
            </a:r>
            <a:r>
              <a:rPr lang="en-US" altLang="zh-CN" b="1" smtClean="0">
                <a:latin typeface="黑体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b="1" smtClean="0">
                <a:latin typeface="黑体" panose="02010609060101010101" pitchFamily="49" charset="-122"/>
                <a:cs typeface="Arial" panose="020B0604020202020204" pitchFamily="34" charset="0"/>
              </a:rPr>
              <a:t>葡萄糖苷酶抑制剂</a:t>
            </a:r>
            <a:r>
              <a:rPr lang="en-US" altLang="zh-CN" b="1" smtClean="0">
                <a:latin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b="1" smtClean="0">
                <a:solidFill>
                  <a:srgbClr val="A50021"/>
                </a:solidFill>
                <a:latin typeface="黑体" panose="02010609060101010101" pitchFamily="49" charset="-122"/>
                <a:cs typeface="Arial" panose="020B0604020202020204" pitchFamily="34" charset="0"/>
              </a:rPr>
              <a:t>如拜唐苹、倍欣</a:t>
            </a:r>
            <a:r>
              <a:rPr lang="en-US" altLang="zh-CN" b="1" smtClean="0">
                <a:latin typeface="黑体" panose="02010609060101010101" pitchFamily="49" charset="-122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ct val="40000"/>
              </a:spcBef>
              <a:spcAft>
                <a:spcPct val="15000"/>
              </a:spcAft>
            </a:pPr>
            <a:r>
              <a:rPr kumimoji="1" lang="zh-CN" altLang="en-US" b="1" smtClean="0">
                <a:latin typeface="黑体" panose="02010609060101010101" pitchFamily="49" charset="-122"/>
              </a:rPr>
              <a:t>噻唑烷二酮类</a:t>
            </a:r>
            <a:r>
              <a:rPr kumimoji="1" lang="en-US" altLang="zh-CN" b="1" smtClean="0">
                <a:latin typeface="黑体" panose="02010609060101010101" pitchFamily="49" charset="-122"/>
              </a:rPr>
              <a:t>(</a:t>
            </a:r>
            <a:r>
              <a:rPr kumimoji="1" lang="zh-CN" altLang="en-US" b="1" smtClean="0">
                <a:solidFill>
                  <a:srgbClr val="A50021"/>
                </a:solidFill>
                <a:latin typeface="黑体" panose="02010609060101010101" pitchFamily="49" charset="-122"/>
              </a:rPr>
              <a:t>如文迪雅、艾汀</a:t>
            </a:r>
            <a:r>
              <a:rPr kumimoji="1" lang="en-US" altLang="zh-CN" b="1" smtClean="0">
                <a:latin typeface="黑体" panose="02010609060101010101" pitchFamily="49" charset="-122"/>
              </a:rPr>
              <a:t>)</a:t>
            </a:r>
          </a:p>
          <a:p>
            <a:pPr lvl="1">
              <a:spcBef>
                <a:spcPct val="40000"/>
              </a:spcBef>
              <a:spcAft>
                <a:spcPct val="15000"/>
              </a:spcAft>
            </a:pPr>
            <a:r>
              <a:rPr kumimoji="1" lang="zh-CN" altLang="en-US" b="1" smtClean="0"/>
              <a:t>格列奈类</a:t>
            </a:r>
            <a:r>
              <a:rPr kumimoji="1" lang="en-US" altLang="zh-CN" b="1" smtClean="0">
                <a:latin typeface="黑体" panose="02010609060101010101" pitchFamily="49" charset="-122"/>
              </a:rPr>
              <a:t>(</a:t>
            </a:r>
            <a:r>
              <a:rPr kumimoji="1" lang="zh-CN" altLang="en-US" b="1" smtClean="0">
                <a:solidFill>
                  <a:srgbClr val="A50021"/>
                </a:solidFill>
                <a:latin typeface="黑体" panose="02010609060101010101" pitchFamily="49" charset="-122"/>
              </a:rPr>
              <a:t>如诺和龙、唐力</a:t>
            </a:r>
            <a:r>
              <a:rPr kumimoji="1" lang="en-US" altLang="zh-CN" b="1" smtClean="0">
                <a:latin typeface="黑体" panose="02010609060101010101" pitchFamily="49" charset="-122"/>
              </a:rPr>
              <a:t>) </a:t>
            </a:r>
          </a:p>
          <a:p>
            <a:pPr>
              <a:spcBef>
                <a:spcPct val="60000"/>
              </a:spcBef>
              <a:spcAft>
                <a:spcPct val="15000"/>
              </a:spcAft>
              <a:buFontTx/>
              <a:buNone/>
            </a:pPr>
            <a:r>
              <a:rPr lang="en-US" altLang="zh-CN" b="1" smtClean="0">
                <a:latin typeface="黑体" panose="02010609060101010101" pitchFamily="49" charset="-122"/>
              </a:rPr>
              <a:t>  </a:t>
            </a:r>
            <a:r>
              <a:rPr lang="zh-CN" altLang="en-US" b="1" smtClean="0">
                <a:latin typeface="黑体" panose="02010609060101010101" pitchFamily="49" charset="-122"/>
              </a:rPr>
              <a:t>胰岛素</a:t>
            </a:r>
          </a:p>
          <a:p>
            <a:pPr>
              <a:buFontTx/>
              <a:buNone/>
            </a:pPr>
            <a:endParaRPr lang="zh-CN" altLang="en-US" b="1" smtClean="0">
              <a:latin typeface="黑体" panose="02010609060101010101" pitchFamily="49" charset="-122"/>
            </a:endParaRPr>
          </a:p>
          <a:p>
            <a:pPr lvl="1">
              <a:buFontTx/>
              <a:buNone/>
            </a:pPr>
            <a:endParaRPr lang="zh-CN" altLang="el-GR" smtClean="0">
              <a:cs typeface="Arial" panose="020B0604020202020204" pitchFamily="34" charset="0"/>
            </a:endParaRPr>
          </a:p>
        </p:txBody>
      </p:sp>
      <p:pic>
        <p:nvPicPr>
          <p:cNvPr id="22532" name="Picture 6" descr="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05263"/>
            <a:ext cx="20478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流程图: 联系 6"/>
          <p:cNvSpPr/>
          <p:nvPr/>
        </p:nvSpPr>
        <p:spPr bwMode="auto">
          <a:xfrm>
            <a:off x="569142" y="1744350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流程图: 联系 7"/>
          <p:cNvSpPr/>
          <p:nvPr/>
        </p:nvSpPr>
        <p:spPr bwMode="auto">
          <a:xfrm>
            <a:off x="561888" y="5351082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9" name="流程图: 联系 8"/>
          <p:cNvSpPr/>
          <p:nvPr/>
        </p:nvSpPr>
        <p:spPr>
          <a:xfrm>
            <a:off x="1588678" y="458108"/>
            <a:ext cx="504056" cy="504056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00166" y="428604"/>
            <a:ext cx="64807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4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综合控制目标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2" t="26201" r="25337" b="13818"/>
          <a:stretch>
            <a:fillRect/>
          </a:stretch>
        </p:blipFill>
        <p:spPr>
          <a:xfrm>
            <a:off x="-214313" y="1071563"/>
            <a:ext cx="9358313" cy="5786437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7164388" y="5949950"/>
            <a:ext cx="1979612" cy="908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zh-CN" altLang="en-US" smtClean="0"/>
              <a:t>血糖正常后该怎么办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  <a:buFontTx/>
              <a:buNone/>
            </a:pPr>
            <a:r>
              <a:rPr lang="en-US" altLang="zh-CN" smtClean="0"/>
              <a:t>    </a:t>
            </a:r>
            <a:r>
              <a:rPr lang="zh-CN" altLang="en-US" b="1" smtClean="0"/>
              <a:t>不能停药</a:t>
            </a:r>
          </a:p>
          <a:p>
            <a:pPr lvl="1">
              <a:spcBef>
                <a:spcPct val="40000"/>
              </a:spcBef>
            </a:pPr>
            <a:r>
              <a:rPr lang="zh-CN" altLang="en-US" b="1" smtClean="0"/>
              <a:t>症状消失、血糖降至正常，并不意味着糖尿病已经治愈，不能随便停药，否则高血糖会卷土重来，造成病情恶化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zh-CN" altLang="en-US" b="1" smtClean="0"/>
              <a:t>    饮食治疗和体育锻炼仍不能放松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zh-CN" altLang="en-US" b="1" smtClean="0"/>
              <a:t>    定期进行门诊复查</a:t>
            </a:r>
          </a:p>
          <a:p>
            <a:endParaRPr lang="zh-CN" altLang="en-US" smtClean="0"/>
          </a:p>
          <a:p>
            <a:pPr>
              <a:buFontTx/>
              <a:buNone/>
            </a:pPr>
            <a:endParaRPr lang="zh-CN" altLang="en-US" smtClean="0"/>
          </a:p>
          <a:p>
            <a:pPr>
              <a:buFontTx/>
              <a:buNone/>
            </a:pPr>
            <a:endParaRPr lang="en-US" altLang="zh-CN" smtClean="0"/>
          </a:p>
        </p:txBody>
      </p:sp>
      <p:pic>
        <p:nvPicPr>
          <p:cNvPr id="24581" name="Picture 4" descr="0450 [Converted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05225"/>
            <a:ext cx="32766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011863" y="6021388"/>
            <a:ext cx="1368425" cy="8366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流程图: 联系 10"/>
          <p:cNvSpPr/>
          <p:nvPr/>
        </p:nvSpPr>
        <p:spPr bwMode="auto">
          <a:xfrm>
            <a:off x="482058" y="1744350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2" name="流程图: 联系 11"/>
          <p:cNvSpPr/>
          <p:nvPr/>
        </p:nvSpPr>
        <p:spPr bwMode="auto">
          <a:xfrm>
            <a:off x="511086" y="3689226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3" name="流程图: 联系 12"/>
          <p:cNvSpPr/>
          <p:nvPr/>
        </p:nvSpPr>
        <p:spPr bwMode="auto">
          <a:xfrm>
            <a:off x="518346" y="4366814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做好血糖管理  享受健康生活</a:t>
            </a:r>
          </a:p>
        </p:txBody>
      </p:sp>
      <p:pic>
        <p:nvPicPr>
          <p:cNvPr id="25603" name="Picture 4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47371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zh-CN" smtClean="0"/>
          </a:p>
          <a:p>
            <a:pPr>
              <a:buFontTx/>
              <a:buNone/>
            </a:pPr>
            <a:endParaRPr lang="en-US" altLang="zh-CN" smtClean="0"/>
          </a:p>
          <a:p>
            <a:pPr algn="ctr">
              <a:buFontTx/>
              <a:buNone/>
            </a:pPr>
            <a:r>
              <a:rPr lang="zh-CN" altLang="en-US" sz="9600" smtClean="0"/>
              <a:t>谢谢！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目录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2292350" y="2754313"/>
            <a:ext cx="48006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2049463" y="2647950"/>
            <a:ext cx="182562" cy="182563"/>
            <a:chOff x="1239" y="1515"/>
            <a:chExt cx="115" cy="115"/>
          </a:xfrm>
        </p:grpSpPr>
        <p:sp>
          <p:nvSpPr>
            <p:cNvPr id="5131" name="AutoShape 5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32" name="AutoShape 6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11500" y="2170113"/>
            <a:ext cx="2646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糖尿病的危害</a:t>
            </a:r>
            <a:endParaRPr lang="en-US" altLang="zh-CN" sz="32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2292350" y="3640138"/>
            <a:ext cx="48006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127" name="Group 10"/>
          <p:cNvGrpSpPr>
            <a:grpSpLocks/>
          </p:cNvGrpSpPr>
          <p:nvPr/>
        </p:nvGrpSpPr>
        <p:grpSpPr bwMode="auto">
          <a:xfrm>
            <a:off x="2049463" y="3533775"/>
            <a:ext cx="182562" cy="182563"/>
            <a:chOff x="1239" y="1515"/>
            <a:chExt cx="115" cy="115"/>
          </a:xfrm>
        </p:grpSpPr>
        <p:sp>
          <p:nvSpPr>
            <p:cNvPr id="5129" name="AutoShape 11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30" name="AutoShape 12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5128" name="Text Box 19"/>
          <p:cNvSpPr txBox="1">
            <a:spLocks noChangeArrowheads="1"/>
          </p:cNvSpPr>
          <p:nvPr/>
        </p:nvSpPr>
        <p:spPr bwMode="auto">
          <a:xfrm>
            <a:off x="3098800" y="3048000"/>
            <a:ext cx="305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如何管理糖尿病</a:t>
            </a:r>
            <a:endParaRPr lang="en-US" altLang="zh-CN" sz="32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13"/>
          <p:cNvSpPr>
            <a:spLocks noChangeArrowheads="1"/>
          </p:cNvSpPr>
          <p:nvPr/>
        </p:nvSpPr>
        <p:spPr bwMode="auto">
          <a:xfrm>
            <a:off x="714375" y="1571625"/>
            <a:ext cx="7624763" cy="342900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071563" y="1714500"/>
            <a:ext cx="694055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35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b="1"/>
              <a:t> 糖尿病是多种原因引起的以</a:t>
            </a:r>
            <a:r>
              <a:rPr lang="zh-CN" altLang="en-US" sz="2800" b="1">
                <a:solidFill>
                  <a:srgbClr val="FF0000"/>
                </a:solidFill>
              </a:rPr>
              <a:t>慢性高血糖</a:t>
            </a:r>
            <a:r>
              <a:rPr lang="zh-CN" altLang="en-US" sz="2800" b="1"/>
              <a:t>为特征的代谢紊乱。</a:t>
            </a:r>
            <a:endParaRPr lang="en-US" altLang="zh-CN" sz="2800" b="1"/>
          </a:p>
          <a:p>
            <a:pPr>
              <a:lnSpc>
                <a:spcPct val="130000"/>
              </a:lnSpc>
              <a:spcBef>
                <a:spcPct val="35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b="1"/>
              <a:t> 长期代谢紊乱会导致许多疾病发生，因此应控制代谢紊乱（肥胖、血压、血脂、血糖、微量蛋白尿。。。）。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39775" y="292100"/>
            <a:ext cx="7613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1111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什么是糖尿病？</a:t>
            </a:r>
            <a:r>
              <a: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pic>
        <p:nvPicPr>
          <p:cNvPr id="6149" name="Picture 9" descr="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572000"/>
            <a:ext cx="18732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糖尿病诊断标准</a:t>
            </a:r>
          </a:p>
        </p:txBody>
      </p:sp>
      <p:pic>
        <p:nvPicPr>
          <p:cNvPr id="7171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1" t="25723" r="25752" b="14703"/>
          <a:stretch>
            <a:fillRect/>
          </a:stretch>
        </p:blipFill>
        <p:spPr>
          <a:xfrm>
            <a:off x="-214313" y="1000125"/>
            <a:ext cx="9501188" cy="5857875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13"/>
          <p:cNvSpPr>
            <a:spLocks noChangeArrowheads="1"/>
          </p:cNvSpPr>
          <p:nvPr/>
        </p:nvSpPr>
        <p:spPr bwMode="auto">
          <a:xfrm>
            <a:off x="571500" y="1571625"/>
            <a:ext cx="7767638" cy="4214813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占糖尿病者中的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90%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左右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中、老年起病：近来青年人亦开始多见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肥胖者多见：常伴血脂紊乱及高血压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多数起病缓慢，半数无任何症状，在筛查中发现</a:t>
            </a:r>
          </a:p>
          <a:p>
            <a:pPr>
              <a:defRPr/>
            </a:pP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发病初大多数不需用胰岛素治疗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39775" y="292100"/>
            <a:ext cx="7613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1111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型糖尿病</a:t>
            </a:r>
            <a:r>
              <a: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pic>
        <p:nvPicPr>
          <p:cNvPr id="8196" name="Picture 9" descr="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768850"/>
            <a:ext cx="18732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41" name="Rectangle 25"/>
          <p:cNvSpPr>
            <a:spLocks noChangeArrowheads="1"/>
          </p:cNvSpPr>
          <p:nvPr/>
        </p:nvSpPr>
        <p:spPr bwMode="auto">
          <a:xfrm>
            <a:off x="6877050" y="1916113"/>
            <a:ext cx="2087563" cy="2808287"/>
          </a:xfrm>
          <a:prstGeom prst="rect">
            <a:avLst/>
          </a:prstGeom>
          <a:ln>
            <a:headEnd/>
            <a:tailEnd/>
          </a:ln>
          <a:effectLst>
            <a:outerShdw blurRad="342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1645" name="Rectangle 29"/>
          <p:cNvSpPr>
            <a:spLocks noChangeArrowheads="1"/>
          </p:cNvSpPr>
          <p:nvPr/>
        </p:nvSpPr>
        <p:spPr bwMode="auto">
          <a:xfrm>
            <a:off x="4643438" y="1916113"/>
            <a:ext cx="2087562" cy="2808287"/>
          </a:xfrm>
          <a:prstGeom prst="rect">
            <a:avLst/>
          </a:prstGeom>
          <a:ln>
            <a:headEnd/>
            <a:tailEnd/>
          </a:ln>
          <a:effectLst>
            <a:outerShdw blurRad="342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1646" name="Rectangle 30"/>
          <p:cNvSpPr>
            <a:spLocks noChangeArrowheads="1"/>
          </p:cNvSpPr>
          <p:nvPr/>
        </p:nvSpPr>
        <p:spPr bwMode="auto">
          <a:xfrm>
            <a:off x="2413000" y="1916113"/>
            <a:ext cx="2087563" cy="2808287"/>
          </a:xfrm>
          <a:prstGeom prst="rect">
            <a:avLst/>
          </a:prstGeom>
          <a:ln>
            <a:headEnd/>
            <a:tailEnd/>
          </a:ln>
          <a:effectLst>
            <a:outerShdw blurRad="342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1647" name="Rectangle 31"/>
          <p:cNvSpPr>
            <a:spLocks noChangeArrowheads="1"/>
          </p:cNvSpPr>
          <p:nvPr/>
        </p:nvSpPr>
        <p:spPr bwMode="auto">
          <a:xfrm>
            <a:off x="180975" y="1916113"/>
            <a:ext cx="2087563" cy="2808287"/>
          </a:xfrm>
          <a:prstGeom prst="rect">
            <a:avLst/>
          </a:prstGeom>
          <a:ln>
            <a:headEnd/>
            <a:tailEnd/>
          </a:ln>
          <a:effectLst>
            <a:outerShdw blurRad="342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 b="1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zh-CN" altLang="en-US" smtClean="0"/>
              <a:t>长期代谢紊乱会导致大血管并发症</a:t>
            </a:r>
            <a:endParaRPr lang="en-US" altLang="zh-CN" smtClean="0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828675" y="422116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冠心病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3059113" y="4256088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脑卒中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4860925" y="4221163"/>
            <a:ext cx="215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下肢动脉闭塞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7092950" y="4221163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糖尿病足坏疽</a:t>
            </a:r>
          </a:p>
        </p:txBody>
      </p:sp>
      <p:pic>
        <p:nvPicPr>
          <p:cNvPr id="111627" name="Picture 11" descr="冠脉粥样硬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"/>
          <a:stretch>
            <a:fillRect/>
          </a:stretch>
        </p:blipFill>
        <p:spPr bwMode="auto">
          <a:xfrm>
            <a:off x="395288" y="2132013"/>
            <a:ext cx="18002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700338" y="1989138"/>
            <a:ext cx="1511300" cy="2087562"/>
            <a:chOff x="1429" y="1752"/>
            <a:chExt cx="851" cy="1270"/>
          </a:xfrm>
        </p:grpSpPr>
        <p:pic>
          <p:nvPicPr>
            <p:cNvPr id="9233" name="Picture 12" descr="head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752"/>
              <a:ext cx="851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4" name="Group 13"/>
            <p:cNvGrpSpPr>
              <a:grpSpLocks/>
            </p:cNvGrpSpPr>
            <p:nvPr/>
          </p:nvGrpSpPr>
          <p:grpSpPr bwMode="auto">
            <a:xfrm>
              <a:off x="1565" y="1979"/>
              <a:ext cx="453" cy="681"/>
              <a:chOff x="1202" y="2659"/>
              <a:chExt cx="408" cy="953"/>
            </a:xfrm>
          </p:grpSpPr>
          <p:sp>
            <p:nvSpPr>
              <p:cNvPr id="9235" name="AutoShape 14"/>
              <p:cNvSpPr>
                <a:spLocks noChangeArrowheads="1"/>
              </p:cNvSpPr>
              <p:nvPr/>
            </p:nvSpPr>
            <p:spPr bwMode="auto">
              <a:xfrm>
                <a:off x="1202" y="2659"/>
                <a:ext cx="181" cy="227"/>
              </a:xfrm>
              <a:prstGeom prst="irregularSeal1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9236" name="Line 15"/>
              <p:cNvSpPr>
                <a:spLocks noChangeShapeType="1"/>
              </p:cNvSpPr>
              <p:nvPr/>
            </p:nvSpPr>
            <p:spPr bwMode="auto">
              <a:xfrm flipH="1" flipV="1">
                <a:off x="1292" y="2750"/>
                <a:ext cx="318" cy="86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111635" name="Picture 19" descr="020517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t="33228"/>
          <a:stretch>
            <a:fillRect/>
          </a:stretch>
        </p:blipFill>
        <p:spPr bwMode="auto">
          <a:xfrm>
            <a:off x="6948488" y="2565400"/>
            <a:ext cx="2014537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787900" y="2205038"/>
            <a:ext cx="1655763" cy="1801812"/>
            <a:chOff x="3016" y="1888"/>
            <a:chExt cx="1043" cy="1135"/>
          </a:xfrm>
        </p:grpSpPr>
        <p:pic>
          <p:nvPicPr>
            <p:cNvPr id="9231" name="Picture 20" descr="下肢动脉硬化 拷贝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98"/>
            <a:stretch>
              <a:fillRect/>
            </a:stretch>
          </p:blipFill>
          <p:spPr bwMode="auto">
            <a:xfrm>
              <a:off x="3016" y="1888"/>
              <a:ext cx="1043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Line 21"/>
            <p:cNvSpPr>
              <a:spLocks noChangeShapeType="1"/>
            </p:cNvSpPr>
            <p:nvPr/>
          </p:nvSpPr>
          <p:spPr bwMode="auto">
            <a:xfrm>
              <a:off x="4059" y="2115"/>
              <a:ext cx="0" cy="725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1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1" grpId="0" animBg="1"/>
      <p:bldP spid="111645" grpId="0" animBg="1"/>
      <p:bldP spid="111646" grpId="0" animBg="1"/>
      <p:bldP spid="111647" grpId="0" animBg="1"/>
      <p:bldP spid="111623" grpId="0"/>
      <p:bldP spid="111624" grpId="0"/>
      <p:bldP spid="111625" grpId="0"/>
      <p:bldP spid="1116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611188" y="2349500"/>
            <a:ext cx="2808287" cy="2087563"/>
          </a:xfrm>
          <a:prstGeom prst="rect">
            <a:avLst/>
          </a:prstGeom>
          <a:ln>
            <a:headEnd/>
            <a:tailEnd/>
          </a:ln>
          <a:effectLst>
            <a:outerShdw blurRad="342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 b="1"/>
          </a:p>
        </p:txBody>
      </p:sp>
      <p:sp>
        <p:nvSpPr>
          <p:cNvPr id="114703" name="Rectangle 15"/>
          <p:cNvSpPr>
            <a:spLocks noChangeArrowheads="1"/>
          </p:cNvSpPr>
          <p:nvPr/>
        </p:nvSpPr>
        <p:spPr bwMode="auto">
          <a:xfrm>
            <a:off x="611188" y="4581525"/>
            <a:ext cx="2808287" cy="2087563"/>
          </a:xfrm>
          <a:prstGeom prst="rect">
            <a:avLst/>
          </a:prstGeom>
          <a:ln>
            <a:headEnd/>
            <a:tailEnd/>
          </a:ln>
          <a:effectLst>
            <a:outerShdw blurRad="342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 b="1"/>
          </a:p>
        </p:txBody>
      </p:sp>
      <p:sp>
        <p:nvSpPr>
          <p:cNvPr id="10244" name="Rectangle 17"/>
          <p:cNvSpPr>
            <a:spLocks noChangeArrowheads="1"/>
          </p:cNvSpPr>
          <p:nvPr/>
        </p:nvSpPr>
        <p:spPr bwMode="auto">
          <a:xfrm>
            <a:off x="7596188" y="5949950"/>
            <a:ext cx="1547812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zh-CN" altLang="en-US" smtClean="0"/>
              <a:t>长期高血糖还会导致其它并发症</a:t>
            </a:r>
            <a:endParaRPr lang="en-US" altLang="zh-CN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mtClean="0"/>
              <a:t>    </a:t>
            </a:r>
            <a:r>
              <a:rPr lang="zh-CN" altLang="en-US" smtClean="0"/>
              <a:t>微血管并发症</a:t>
            </a:r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628775"/>
            <a:ext cx="4038600" cy="7921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mtClean="0"/>
              <a:t>     </a:t>
            </a:r>
            <a:r>
              <a:rPr lang="zh-CN" altLang="en-US" smtClean="0"/>
              <a:t>神经并发症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1330325" y="6127750"/>
            <a:ext cx="1512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肾脏病变</a:t>
            </a:r>
          </a:p>
        </p:txBody>
      </p:sp>
      <p:pic>
        <p:nvPicPr>
          <p:cNvPr id="114696" name="Picture 8" descr="tnb_r2_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24400"/>
            <a:ext cx="208915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10" descr="u=1902232965,4288645495&amp;gp=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20938"/>
            <a:ext cx="16557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1187450" y="4040188"/>
            <a:ext cx="1512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视网膜病变</a:t>
            </a:r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4930775" y="2276475"/>
            <a:ext cx="3673475" cy="4392613"/>
          </a:xfrm>
          <a:prstGeom prst="rect">
            <a:avLst/>
          </a:prstGeom>
          <a:ln>
            <a:headEnd/>
            <a:tailEnd/>
          </a:ln>
          <a:effectLst>
            <a:outerShdw blurRad="342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 b="1"/>
          </a:p>
        </p:txBody>
      </p:sp>
      <p:pic>
        <p:nvPicPr>
          <p:cNvPr id="114706" name="Picture 18" descr="女人体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349500"/>
            <a:ext cx="1439862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6588125" y="3213100"/>
            <a:ext cx="18732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75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感觉神经病变</a:t>
            </a:r>
          </a:p>
          <a:p>
            <a:pPr algn="ctr" eaLnBrk="1" hangingPunct="1">
              <a:spcBef>
                <a:spcPct val="75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运动神经病变</a:t>
            </a:r>
          </a:p>
          <a:p>
            <a:pPr algn="ctr" eaLnBrk="1" hangingPunct="1">
              <a:spcBef>
                <a:spcPct val="75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中枢神经病变</a:t>
            </a:r>
          </a:p>
          <a:p>
            <a:pPr algn="ctr" eaLnBrk="1" hangingPunct="1">
              <a:spcBef>
                <a:spcPct val="75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植物神经病变</a:t>
            </a:r>
          </a:p>
        </p:txBody>
      </p:sp>
      <p:sp>
        <p:nvSpPr>
          <p:cNvPr id="17" name="流程图: 联系 16"/>
          <p:cNvSpPr/>
          <p:nvPr/>
        </p:nvSpPr>
        <p:spPr bwMode="auto">
          <a:xfrm>
            <a:off x="604886" y="1758302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8" name="流程图: 联系 17"/>
          <p:cNvSpPr/>
          <p:nvPr/>
        </p:nvSpPr>
        <p:spPr bwMode="auto">
          <a:xfrm>
            <a:off x="5004048" y="1772816"/>
            <a:ext cx="214314" cy="214314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b="1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2" grpId="0" animBg="1"/>
      <p:bldP spid="114703" grpId="0" animBg="1"/>
      <p:bldP spid="114695" grpId="0"/>
      <p:bldP spid="114699" grpId="0"/>
      <p:bldP spid="114704" grpId="0" animBg="1"/>
      <p:bldP spid="1147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1" name="AutoShape 21"/>
          <p:cNvSpPr>
            <a:spLocks noChangeArrowheads="1"/>
          </p:cNvSpPr>
          <p:nvPr/>
        </p:nvSpPr>
        <p:spPr bwMode="auto">
          <a:xfrm rot="21087057" flipV="1">
            <a:off x="3205163" y="1535113"/>
            <a:ext cx="2085975" cy="2163762"/>
          </a:xfrm>
          <a:prstGeom prst="irregularSeal1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226" name="AutoShape 26"/>
          <p:cNvSpPr>
            <a:spLocks noChangeArrowheads="1"/>
          </p:cNvSpPr>
          <p:nvPr/>
        </p:nvSpPr>
        <p:spPr bwMode="auto">
          <a:xfrm rot="2633297" flipV="1">
            <a:off x="6467475" y="3789363"/>
            <a:ext cx="1871663" cy="2233612"/>
          </a:xfrm>
          <a:prstGeom prst="irregularSeal1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225" name="AutoShape 25"/>
          <p:cNvSpPr>
            <a:spLocks noChangeArrowheads="1"/>
          </p:cNvSpPr>
          <p:nvPr/>
        </p:nvSpPr>
        <p:spPr bwMode="auto">
          <a:xfrm rot="20160206" flipV="1">
            <a:off x="936625" y="1989138"/>
            <a:ext cx="1763713" cy="2160587"/>
          </a:xfrm>
          <a:prstGeom prst="irregularSeal1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auto">
          <a:xfrm rot="20160206" flipV="1">
            <a:off x="5724525" y="1844675"/>
            <a:ext cx="1728788" cy="1873250"/>
          </a:xfrm>
          <a:prstGeom prst="irregularSeal1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1270" name="Picture 23" descr="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26" r="57883" b="7961"/>
          <a:stretch>
            <a:fillRect/>
          </a:stretch>
        </p:blipFill>
        <p:spPr bwMode="auto">
          <a:xfrm>
            <a:off x="2051050" y="3852863"/>
            <a:ext cx="3671888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严重时会出现急性并发症</a:t>
            </a:r>
          </a:p>
        </p:txBody>
      </p:sp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2987675" y="2636838"/>
            <a:ext cx="185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1273" name="Text Box 5"/>
          <p:cNvSpPr txBox="1">
            <a:spLocks noChangeArrowheads="1"/>
          </p:cNvSpPr>
          <p:nvPr/>
        </p:nvSpPr>
        <p:spPr bwMode="auto">
          <a:xfrm>
            <a:off x="5724525" y="2420938"/>
            <a:ext cx="1871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酮症酸</a:t>
            </a:r>
          </a:p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6804025" y="4478338"/>
            <a:ext cx="2151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乳酸性</a:t>
            </a:r>
          </a:p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酸中毒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2773363" y="2166938"/>
            <a:ext cx="251936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algn="ctr" eaLnBrk="1" hangingPunct="1">
              <a:spcBef>
                <a:spcPct val="20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高血糖</a:t>
            </a:r>
          </a:p>
          <a:p>
            <a:pPr lvl="1" algn="ctr" eaLnBrk="1" hangingPunct="1">
              <a:spcBef>
                <a:spcPct val="20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高渗状态</a:t>
            </a:r>
          </a:p>
          <a:p>
            <a:pPr lvl="1" eaLnBrk="1" hangingPunct="1">
              <a:spcBef>
                <a:spcPct val="40000"/>
              </a:spcBef>
            </a:pP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6" name="Text Box 22"/>
          <p:cNvSpPr txBox="1">
            <a:spLocks noChangeArrowheads="1"/>
          </p:cNvSpPr>
          <p:nvPr/>
        </p:nvSpPr>
        <p:spPr bwMode="auto">
          <a:xfrm rot="-149841">
            <a:off x="468313" y="2703513"/>
            <a:ext cx="23034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algn="ctr" eaLnBrk="1" hangingPunct="1">
              <a:spcBef>
                <a:spcPct val="20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低血糖</a:t>
            </a:r>
          </a:p>
          <a:p>
            <a:pPr lvl="1" algn="ctr" eaLnBrk="1" hangingPunct="1">
              <a:spcBef>
                <a:spcPct val="20000"/>
              </a:spcBef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昏迷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1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1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1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1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1" grpId="0" animBg="1"/>
      <p:bldP spid="51226" grpId="0" animBg="1"/>
      <p:bldP spid="51225" grpId="0" animBg="1"/>
      <p:bldP spid="5122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5228</TotalTime>
  <Words>767</Words>
  <Application>Microsoft Office PowerPoint</Application>
  <PresentationFormat>全屏显示(4:3)</PresentationFormat>
  <Paragraphs>134</Paragraphs>
  <Slides>24</Slides>
  <Notes>4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默认设计模板</vt:lpstr>
      <vt:lpstr>PowerPoint 演示文稿</vt:lpstr>
      <vt:lpstr>目录</vt:lpstr>
      <vt:lpstr>目录</vt:lpstr>
      <vt:lpstr>PowerPoint 演示文稿</vt:lpstr>
      <vt:lpstr>糖尿病诊断标准</vt:lpstr>
      <vt:lpstr>PowerPoint 演示文稿</vt:lpstr>
      <vt:lpstr>长期代谢紊乱会导致大血管并发症</vt:lpstr>
      <vt:lpstr>长期高血糖还会导致其它并发症</vt:lpstr>
      <vt:lpstr>严重时会出现急性并发症</vt:lpstr>
      <vt:lpstr>目录</vt:lpstr>
      <vt:lpstr>糖尿病管理</vt:lpstr>
      <vt:lpstr>综合性管理</vt:lpstr>
      <vt:lpstr>注意饮食</vt:lpstr>
      <vt:lpstr>粗算法：每天吃多少合适</vt:lpstr>
      <vt:lpstr>加强运动</vt:lpstr>
      <vt:lpstr>出现下列情况之一时禁止运动</vt:lpstr>
      <vt:lpstr>监测血糖</vt:lpstr>
      <vt:lpstr>监测糖化血红蛋白也很重要</vt:lpstr>
      <vt:lpstr>健康教育自我管理</vt:lpstr>
      <vt:lpstr>坚持长期使用降糖药物</vt:lpstr>
      <vt:lpstr>综合控制目标</vt:lpstr>
      <vt:lpstr>血糖正常后该怎么办</vt:lpstr>
      <vt:lpstr>做好血糖管理  享受健康生活</vt:lpstr>
      <vt:lpstr>PowerPoint 演示文稿</vt:lpstr>
    </vt:vector>
  </TitlesOfParts>
  <Company>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starcraft</dc:creator>
  <cp:lastModifiedBy>张宗奎</cp:lastModifiedBy>
  <cp:revision>141</cp:revision>
  <dcterms:created xsi:type="dcterms:W3CDTF">2008-07-03T05:48:36Z</dcterms:created>
  <dcterms:modified xsi:type="dcterms:W3CDTF">2016-11-18T03:03:52Z</dcterms:modified>
</cp:coreProperties>
</file>